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3"/>
  </p:notesMasterIdLst>
  <p:sldIdLst>
    <p:sldId id="262" r:id="rId2"/>
  </p:sldIdLst>
  <p:sldSz cx="30267275" cy="42794238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00050" indent="5715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801688" indent="112713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203325" indent="168275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604963" indent="223838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2">
          <p15:clr>
            <a:srgbClr val="A4A3A4"/>
          </p15:clr>
        </p15:guide>
        <p15:guide id="2" orient="horz" pos="25522">
          <p15:clr>
            <a:srgbClr val="A4A3A4"/>
          </p15:clr>
        </p15:guide>
        <p15:guide id="3" orient="horz" pos="4847">
          <p15:clr>
            <a:srgbClr val="A4A3A4"/>
          </p15:clr>
        </p15:guide>
        <p15:guide id="4" orient="horz" pos="2768">
          <p15:clr>
            <a:srgbClr val="A4A3A4"/>
          </p15:clr>
        </p15:guide>
        <p15:guide id="5" pos="4397">
          <p15:clr>
            <a:srgbClr val="A4A3A4"/>
          </p15:clr>
        </p15:guide>
        <p15:guide id="6" pos="4973">
          <p15:clr>
            <a:srgbClr val="A4A3A4"/>
          </p15:clr>
        </p15:guide>
        <p15:guide id="7" pos="9050">
          <p15:clr>
            <a:srgbClr val="A4A3A4"/>
          </p15:clr>
        </p15:guide>
        <p15:guide id="8" pos="14502">
          <p15:clr>
            <a:srgbClr val="A4A3A4"/>
          </p15:clr>
        </p15:guide>
        <p15:guide id="9" pos="680">
          <p15:clr>
            <a:srgbClr val="A4A3A4"/>
          </p15:clr>
        </p15:guide>
        <p15:guide id="10" pos="9652">
          <p15:clr>
            <a:srgbClr val="A4A3A4"/>
          </p15:clr>
        </p15:guide>
        <p15:guide id="11" pos="13928">
          <p15:clr>
            <a:srgbClr val="A4A3A4"/>
          </p15:clr>
        </p15:guide>
        <p15:guide id="12" pos="1824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907E55-BA66-4CEA-827A-E3AB4E55351B}" name="Victoria Kostadinov" initials="VK" userId="S::adam0289@flinders.edu.au::e91639a1-c43a-4540-88a4-06e208b924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C6"/>
    <a:srgbClr val="3B3496"/>
    <a:srgbClr val="292B6B"/>
    <a:srgbClr val="F5D219"/>
    <a:srgbClr val="808DA0"/>
    <a:srgbClr val="93A299"/>
    <a:srgbClr val="616161"/>
    <a:srgbClr val="FFD618"/>
    <a:srgbClr val="120A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Medium Style 3 –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650" autoAdjust="0"/>
    <p:restoredTop sz="86405" autoAdjust="0"/>
  </p:normalViewPr>
  <p:slideViewPr>
    <p:cSldViewPr snapToGrid="0">
      <p:cViewPr>
        <p:scale>
          <a:sx n="35" d="100"/>
          <a:sy n="35" d="100"/>
        </p:scale>
        <p:origin x="2046" y="-3702"/>
      </p:cViewPr>
      <p:guideLst>
        <p:guide orient="horz" pos="932"/>
        <p:guide orient="horz" pos="25522"/>
        <p:guide orient="horz" pos="4847"/>
        <p:guide orient="horz" pos="2768"/>
        <p:guide pos="4397"/>
        <p:guide pos="4973"/>
        <p:guide pos="9050"/>
        <p:guide pos="14502"/>
        <p:guide pos="680"/>
        <p:guide pos="9652"/>
        <p:guide pos="13928"/>
        <p:guide pos="18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5DE146-1C3E-4D44-9607-84082A2AD2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682" cy="496405"/>
          </a:xfrm>
          <a:prstGeom prst="rect">
            <a:avLst/>
          </a:prstGeom>
        </p:spPr>
        <p:txBody>
          <a:bodyPr vert="horz" wrap="square" lIns="18172" tIns="9086" rIns="18172" bIns="908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35CDA-2E75-456A-9D91-8B4EE82AAC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734" y="3"/>
            <a:ext cx="2943595" cy="496405"/>
          </a:xfrm>
          <a:prstGeom prst="rect">
            <a:avLst/>
          </a:prstGeom>
        </p:spPr>
        <p:txBody>
          <a:bodyPr vert="horz" wrap="square" lIns="18172" tIns="9086" rIns="18172" bIns="90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9C73F8D-F6BA-40DC-92CB-E24973708BD8}" type="datetime1">
              <a:rPr lang="en-US" altLang="en-US"/>
              <a:pPr>
                <a:defRPr/>
              </a:pPr>
              <a:t>1/24/2023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763D6C6-0941-449E-A271-5329F03F2E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81213" y="744538"/>
            <a:ext cx="2632075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18172" tIns="9086" rIns="18172" bIns="908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54F7B1-48BE-45CC-B742-777A90188D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125" y="4718048"/>
            <a:ext cx="5436252" cy="4468746"/>
          </a:xfrm>
          <a:prstGeom prst="rect">
            <a:avLst/>
          </a:prstGeom>
        </p:spPr>
        <p:txBody>
          <a:bodyPr vert="horz" wrap="square" lIns="18172" tIns="9086" rIns="18172" bIns="908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5275F-BC7A-4196-877B-C95937A020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2798"/>
            <a:ext cx="2944682" cy="496405"/>
          </a:xfrm>
          <a:prstGeom prst="rect">
            <a:avLst/>
          </a:prstGeom>
        </p:spPr>
        <p:txBody>
          <a:bodyPr vert="horz" wrap="square" lIns="18172" tIns="9086" rIns="18172" bIns="908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3C283-9A89-4427-A715-D88A09424D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734" y="9432798"/>
            <a:ext cx="2943595" cy="496405"/>
          </a:xfrm>
          <a:prstGeom prst="rect">
            <a:avLst/>
          </a:prstGeom>
        </p:spPr>
        <p:txBody>
          <a:bodyPr vert="horz" wrap="square" lIns="18172" tIns="9086" rIns="18172" bIns="90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31536B8-F995-4404-8268-F325C05D78C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pitchFamily="-111" charset="-128"/>
      </a:defRPr>
    </a:lvl1pPr>
    <a:lvl2pPr marL="400050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801688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203325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604963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00701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8420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9822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122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1536B8-F995-4404-8268-F325C05D78C5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0873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9862" y="13294779"/>
            <a:ext cx="25727559" cy="91713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9717" y="24249246"/>
            <a:ext cx="21187843" cy="10937957"/>
          </a:xfrm>
        </p:spPr>
        <p:txBody>
          <a:bodyPr/>
          <a:lstStyle>
            <a:lvl1pPr marL="0" indent="0" algn="ctr">
              <a:buNone/>
              <a:defRPr/>
            </a:lvl1pPr>
            <a:lvl2pPr marL="401404" indent="0" algn="ctr">
              <a:buNone/>
              <a:defRPr/>
            </a:lvl2pPr>
            <a:lvl3pPr marL="802806" indent="0" algn="ctr">
              <a:buNone/>
              <a:defRPr/>
            </a:lvl3pPr>
            <a:lvl4pPr marL="1204209" indent="0" algn="ctr">
              <a:buNone/>
              <a:defRPr/>
            </a:lvl4pPr>
            <a:lvl5pPr marL="1605613" indent="0" algn="ctr">
              <a:buNone/>
              <a:defRPr/>
            </a:lvl5pPr>
            <a:lvl6pPr marL="2007016" indent="0" algn="ctr">
              <a:buNone/>
              <a:defRPr/>
            </a:lvl6pPr>
            <a:lvl7pPr marL="2408420" indent="0" algn="ctr">
              <a:buNone/>
              <a:defRPr/>
            </a:lvl7pPr>
            <a:lvl8pPr marL="2809822" indent="0" algn="ctr">
              <a:buNone/>
              <a:defRPr/>
            </a:lvl8pPr>
            <a:lvl9pPr marL="321122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5F8ACD-1ECF-41A3-A37C-F3E253FA2D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C84353-FC28-44B3-A41D-1AE1063D0B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51A14E-196B-4257-8A68-8EAF561429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30434-CF1B-4B5A-954D-40E4CCAC5A1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047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E45F14-0F8D-4763-A767-E0F90E63C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81B59C-8C34-4F8B-AB03-ACC25324FC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561643-0B22-4B3C-AA88-CA80EDE64B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01B17-A6B5-4680-BF01-1B57BD2EC3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714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66000" y="3803522"/>
            <a:ext cx="6431420" cy="342358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9858" y="3803522"/>
            <a:ext cx="19206058" cy="34235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22D756-AF8C-46CE-9320-6D515286EC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5C5057-F3BA-4B15-B6DE-E14B382FC1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F0C883-8E7F-4D3A-8077-318EEEB462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02DFA-CA86-47CE-BDC7-52A52BF6B2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741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A9EE5D-9847-4E62-A262-5996FE905D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6692D2-2412-42F1-A83A-C25773B32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47F7E9-29D2-44B7-A5CB-3DBF982F38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68962-3405-4E1A-9FB7-CA9602E90F1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673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8" y="27499678"/>
            <a:ext cx="25727559" cy="849858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8" y="18138436"/>
            <a:ext cx="25727559" cy="93612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1404" indent="0">
              <a:buNone/>
              <a:defRPr sz="1600"/>
            </a:lvl2pPr>
            <a:lvl3pPr marL="802806" indent="0">
              <a:buNone/>
              <a:defRPr sz="1400"/>
            </a:lvl3pPr>
            <a:lvl4pPr marL="1204209" indent="0">
              <a:buNone/>
              <a:defRPr sz="1200"/>
            </a:lvl4pPr>
            <a:lvl5pPr marL="1605613" indent="0">
              <a:buNone/>
              <a:defRPr sz="1200"/>
            </a:lvl5pPr>
            <a:lvl6pPr marL="2007016" indent="0">
              <a:buNone/>
              <a:defRPr sz="1200"/>
            </a:lvl6pPr>
            <a:lvl7pPr marL="2408420" indent="0">
              <a:buNone/>
              <a:defRPr sz="1200"/>
            </a:lvl7pPr>
            <a:lvl8pPr marL="2809822" indent="0">
              <a:buNone/>
              <a:defRPr sz="1200"/>
            </a:lvl8pPr>
            <a:lvl9pPr marL="32112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578E6B-B51C-477E-A289-A1A60AA450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8B7218-EECC-4607-B7D4-DE841C06F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342910-CF3A-4CB6-892E-C65F5B075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6B152-6C2D-4C74-8DFD-481DD29C8D0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702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9862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78679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117762-60C9-4598-BA8D-1E66E0567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2DBF24-0A94-4837-B854-8317F51B1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D81CE7-A5F8-40D5-B994-D800DA6F8E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B01EE-3C81-4AC3-A25C-64038B03E9D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141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4" y="1712924"/>
            <a:ext cx="27240172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553" y="9580000"/>
            <a:ext cx="13373301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553" y="13571325"/>
            <a:ext cx="13373301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730" y="9580000"/>
            <a:ext cx="13377994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730" y="13571325"/>
            <a:ext cx="13377994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875399-F197-4907-B8E6-B85BFF662A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66E5AB-2CFA-48F1-8DE7-04B11D14AF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BF692C-C2A5-4BAB-872A-916B29B01D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D4635-024E-4908-B03F-276542E9823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369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5E7C4AC-8602-425F-AFA1-B93311FA04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0BAEBC-FB3E-4CCC-BF91-91DCFD5815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003C36-5505-4962-AC91-19B77E4978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81F35-EC7A-4884-88BE-EA40C39044A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09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CEC1D5-567A-4A1C-BDAC-EBD53D2160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DD3A606-0EB3-4123-A4F5-2B512AD1E9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ACB0AD-0D53-49E3-8230-B4FF5CD256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BBC1B-9A55-454A-A5C6-28910970463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371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3" y="1704671"/>
            <a:ext cx="9957724" cy="725000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78" y="1704673"/>
            <a:ext cx="16920247" cy="3652245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553" y="8954681"/>
            <a:ext cx="9957724" cy="29272448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0A849F-93AF-4FE0-96A8-EDB6383E4D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FDF635-52AA-4C9F-8DA6-B4527A1CA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C5EBFA-4B9A-4AA0-8A30-68C478C24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E4138-E200-4D7D-B127-5EA85079428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612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224" y="29955556"/>
            <a:ext cx="18160740" cy="353729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224" y="3824162"/>
            <a:ext cx="18160740" cy="25675303"/>
          </a:xfrm>
        </p:spPr>
        <p:txBody>
          <a:bodyPr/>
          <a:lstStyle>
            <a:lvl1pPr marL="0" indent="0">
              <a:buNone/>
              <a:defRPr sz="2800"/>
            </a:lvl1pPr>
            <a:lvl2pPr marL="401404" indent="0">
              <a:buNone/>
              <a:defRPr sz="2500"/>
            </a:lvl2pPr>
            <a:lvl3pPr marL="802806" indent="0">
              <a:buNone/>
              <a:defRPr sz="2100"/>
            </a:lvl3pPr>
            <a:lvl4pPr marL="1204209" indent="0">
              <a:buNone/>
              <a:defRPr sz="1800"/>
            </a:lvl4pPr>
            <a:lvl5pPr marL="1605613" indent="0">
              <a:buNone/>
              <a:defRPr sz="1800"/>
            </a:lvl5pPr>
            <a:lvl6pPr marL="2007016" indent="0">
              <a:buNone/>
              <a:defRPr sz="1800"/>
            </a:lvl6pPr>
            <a:lvl7pPr marL="2408420" indent="0">
              <a:buNone/>
              <a:defRPr sz="1800"/>
            </a:lvl7pPr>
            <a:lvl8pPr marL="2809822" indent="0">
              <a:buNone/>
              <a:defRPr sz="1800"/>
            </a:lvl8pPr>
            <a:lvl9pPr marL="3211226" indent="0">
              <a:buNone/>
              <a:defRPr sz="18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224" y="33492851"/>
            <a:ext cx="18160740" cy="5021140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6C1CC2-6278-4AC2-A8EF-E6809AA498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9E6E5A-8C6D-4C45-998A-38982B917D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FC3E97-A10D-46F3-BC50-E57F6121F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AB036-21BD-4250-A100-8B13A63A2C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017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A4938E-9CB6-4FC6-8606-41F418FCC9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803650"/>
            <a:ext cx="25727025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96C440-FB2D-40B8-9B69-0C16873E9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65038"/>
            <a:ext cx="25727025" cy="256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0E9B2D2-902C-4D02-81A0-16F2AA20F6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FD3467-1D9D-4829-8848-51F20BD012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75" y="38990588"/>
            <a:ext cx="9585325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1920C1F-41F5-45FD-88E7-6334F476DD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1600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79BB4D3-5428-4676-8104-F761E70253C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pitchFamily="-65" charset="-128"/>
        </a:defRPr>
      </a:lvl1pPr>
      <a:lvl2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2pPr>
      <a:lvl3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3pPr>
      <a:lvl4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4pPr>
      <a:lvl5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MS PGothic" panose="020B0600070205080204" pitchFamily="34" charset="-128"/>
          <a:cs typeface="ＭＳ Ｐゴシック" pitchFamily="-65" charset="-128"/>
        </a:defRPr>
      </a:lvl5pPr>
      <a:lvl6pPr marL="401404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6pPr>
      <a:lvl7pPr marL="802806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7pPr>
      <a:lvl8pPr marL="1204209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8pPr>
      <a:lvl9pPr marL="1605613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9pPr>
    </p:titleStyle>
    <p:bodyStyle>
      <a:lvl1pPr marL="1341438" indent="-1341438" algn="l" defTabSz="3576638" rtl="0" eaLnBrk="0" fontAlgn="base" hangingPunct="0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65" charset="-128"/>
        </a:defRPr>
      </a:lvl1pPr>
      <a:lvl2pPr marL="2906713" indent="-1117600" algn="l" defTabSz="3576638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4471988" indent="-893763" algn="l" defTabSz="3576638" rtl="0" eaLnBrk="0" fontAlgn="base" hangingPunct="0">
        <a:spcBef>
          <a:spcPct val="20000"/>
        </a:spcBef>
        <a:spcAft>
          <a:spcPct val="0"/>
        </a:spcAft>
        <a:buChar char="•"/>
        <a:defRPr sz="9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6261100" indent="-893763" algn="l" defTabSz="3576638" rtl="0" eaLnBrk="0" fontAlgn="base" hangingPunct="0">
        <a:spcBef>
          <a:spcPct val="20000"/>
        </a:spcBef>
        <a:spcAft>
          <a:spcPct val="0"/>
        </a:spcAft>
        <a:buChar char="–"/>
        <a:defRPr sz="78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8050213" indent="-892175" algn="l" defTabSz="3576638" rtl="0" eaLnBrk="0" fontAlgn="base" hangingPunct="0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845176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6pPr>
      <a:lvl7pPr marL="8853171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7pPr>
      <a:lvl8pPr marL="9254574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8pPr>
      <a:lvl9pPr marL="965597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404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80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209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613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701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842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9822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122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5C76ECA-5E7A-6438-564C-E59493EB1D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339"/>
          <a:stretch/>
        </p:blipFill>
        <p:spPr>
          <a:xfrm>
            <a:off x="576355" y="10910607"/>
            <a:ext cx="9547519" cy="7885576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23B84B85-7C9D-3F4D-0625-5B2827D3F524}"/>
              </a:ext>
            </a:extLst>
          </p:cNvPr>
          <p:cNvSpPr/>
          <p:nvPr/>
        </p:nvSpPr>
        <p:spPr>
          <a:xfrm rot="5400000">
            <a:off x="14279445" y="27172852"/>
            <a:ext cx="1341941" cy="29900834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60653B-66A7-62AC-DDF8-3853EF8A6A93}"/>
              </a:ext>
            </a:extLst>
          </p:cNvPr>
          <p:cNvSpPr/>
          <p:nvPr/>
        </p:nvSpPr>
        <p:spPr>
          <a:xfrm>
            <a:off x="0" y="0"/>
            <a:ext cx="518220" cy="42790973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E5FAFF-4A75-945D-0C5F-A30ED5E9F606}"/>
              </a:ext>
            </a:extLst>
          </p:cNvPr>
          <p:cNvSpPr txBox="1"/>
          <p:nvPr/>
        </p:nvSpPr>
        <p:spPr>
          <a:xfrm>
            <a:off x="11227289" y="10946378"/>
            <a:ext cx="184136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2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A4DCA8D-FC94-9D3E-3A12-DC0E184C3725}"/>
              </a:ext>
            </a:extLst>
          </p:cNvPr>
          <p:cNvSpPr txBox="1"/>
          <p:nvPr/>
        </p:nvSpPr>
        <p:spPr>
          <a:xfrm>
            <a:off x="725793" y="6056260"/>
            <a:ext cx="11027671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15"/>
              </a:spcBef>
            </a:pPr>
            <a:r>
              <a:rPr lang="en-AU" sz="52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132304-FFFB-1E0F-696E-E01D08595136}"/>
              </a:ext>
            </a:extLst>
          </p:cNvPr>
          <p:cNvSpPr txBox="1"/>
          <p:nvPr/>
        </p:nvSpPr>
        <p:spPr>
          <a:xfrm>
            <a:off x="15493525" y="6124374"/>
            <a:ext cx="95932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15"/>
              </a:spcBef>
              <a:spcAft>
                <a:spcPts val="115"/>
              </a:spcAft>
            </a:pPr>
            <a:r>
              <a:rPr lang="en-AU" sz="52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F9BE116-5D0B-7D45-9D34-8907FE2A40F0}"/>
              </a:ext>
            </a:extLst>
          </p:cNvPr>
          <p:cNvSpPr/>
          <p:nvPr/>
        </p:nvSpPr>
        <p:spPr>
          <a:xfrm rot="5400000">
            <a:off x="14666523" y="-14666373"/>
            <a:ext cx="595276" cy="29928321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7" name="Title 1">
            <a:extLst>
              <a:ext uri="{FF2B5EF4-FFF2-40B4-BE49-F238E27FC236}">
                <a16:creationId xmlns:a16="http://schemas.microsoft.com/office/drawing/2014/main" id="{A708BBEE-AA35-2B4A-CA63-7DFDBF516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7124" y="1102169"/>
            <a:ext cx="22495452" cy="2745790"/>
          </a:xfrm>
        </p:spPr>
        <p:txBody>
          <a:bodyPr>
            <a:noAutofit/>
          </a:bodyPr>
          <a:lstStyle/>
          <a:p>
            <a:pPr algn="ctr"/>
            <a:r>
              <a:rPr lang="en-AU" sz="60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AUDIT-C cut-off? </a:t>
            </a:r>
            <a:br>
              <a:rPr lang="en-AU" sz="60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60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results from a systematic review of AUDIT-C thresholds for males and females</a:t>
            </a:r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F8964368-D018-A6E4-EE47-79713831E44B}"/>
              </a:ext>
            </a:extLst>
          </p:cNvPr>
          <p:cNvSpPr txBox="1">
            <a:spLocks/>
          </p:cNvSpPr>
          <p:nvPr/>
        </p:nvSpPr>
        <p:spPr>
          <a:xfrm>
            <a:off x="4908453" y="3804716"/>
            <a:ext cx="20661090" cy="2048236"/>
          </a:xfrm>
          <a:prstGeom prst="rect">
            <a:avLst/>
          </a:prstGeom>
        </p:spPr>
        <p:txBody>
          <a:bodyPr/>
          <a:lstStyle>
            <a:lvl1pPr marL="1341438" indent="-1341438" algn="l" defTabSz="357663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pitchFamily="-65" charset="-128"/>
              </a:defRPr>
            </a:lvl1pPr>
            <a:lvl2pPr marL="2906713" indent="-1117600" algn="l" defTabSz="357663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4471988" indent="-893763" algn="l" defTabSz="357663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9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6261100" indent="-893763" algn="l" defTabSz="357663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78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8050213" indent="-892175" algn="l" defTabSz="3576638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8451768" indent="-893401" algn="l" defTabSz="3577785" rtl="0" fontAlgn="base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8853171" indent="-893401" algn="l" defTabSz="3577785" rtl="0" fontAlgn="base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9254574" indent="-893401" algn="l" defTabSz="3577785" rtl="0" fontAlgn="base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9655978" indent="-893401" algn="l" defTabSz="3577785" rtl="0" fontAlgn="base">
              <a:spcBef>
                <a:spcPct val="20000"/>
              </a:spcBef>
              <a:spcAft>
                <a:spcPct val="0"/>
              </a:spcAft>
              <a:buChar char="»"/>
              <a:defRPr sz="7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 algn="ctr">
              <a:buNone/>
            </a:pPr>
            <a:r>
              <a:rPr lang="en-AU" sz="4000" kern="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Jane A. Fischer</a:t>
            </a:r>
            <a:r>
              <a:rPr lang="en-AU" sz="4000" kern="0" baseline="30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 </a:t>
            </a:r>
            <a:r>
              <a:rPr lang="en-AU" sz="4000" kern="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&amp; Vinita Duraisingam</a:t>
            </a:r>
            <a:r>
              <a:rPr lang="en-AU" sz="4000" kern="0" baseline="30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endParaRPr lang="en-AU" sz="3600" kern="0" baseline="30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sz="3200" kern="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jane.fischer@flinders.edu.au</a:t>
            </a:r>
          </a:p>
          <a:p>
            <a:pPr algn="ctr"/>
            <a:endParaRPr lang="en-AU" sz="800" kern="0" baseline="30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 algn="ctr">
              <a:buFontTx/>
              <a:buNone/>
            </a:pPr>
            <a:r>
              <a:rPr lang="en-AU" sz="2200" kern="0" baseline="30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AU" sz="2200" kern="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National Centre for Education and Training on Addiction, Flinders Health and Medical Research Institute, Flinders University, Adelaide, South Australia, Australia</a:t>
            </a:r>
          </a:p>
          <a:p>
            <a:pPr algn="ctr"/>
            <a:endParaRPr lang="en-AU" sz="2400" kern="0" dirty="0"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4198731-4AF7-8557-4F04-1F751D163AC4}"/>
              </a:ext>
            </a:extLst>
          </p:cNvPr>
          <p:cNvSpPr txBox="1"/>
          <p:nvPr/>
        </p:nvSpPr>
        <p:spPr>
          <a:xfrm>
            <a:off x="516832" y="41538648"/>
            <a:ext cx="13709950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15"/>
              </a:spcBef>
              <a:buNone/>
            </a:pPr>
            <a:r>
              <a:rPr lang="en-A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  <a:p>
            <a:pPr algn="just">
              <a:spcBef>
                <a:spcPts val="115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work was funded by the Australian Government: Department of Health </a:t>
            </a:r>
          </a:p>
          <a:p>
            <a:pPr algn="just">
              <a:spcBef>
                <a:spcPts val="115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to Dr Alice McEntee,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Jules Johnson &amp;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Armin 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Muminovic,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NCETA. </a:t>
            </a:r>
            <a:endParaRPr lang="en-A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9" name="Picture 78" descr="Logo, company name&#10;&#10;Description automatically generated">
            <a:extLst>
              <a:ext uri="{FF2B5EF4-FFF2-40B4-BE49-F238E27FC236}">
                <a16:creationId xmlns:a16="http://schemas.microsoft.com/office/drawing/2014/main" id="{ED433D94-0010-EAF7-696F-A0770502698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2480" b="30723"/>
          <a:stretch/>
        </p:blipFill>
        <p:spPr>
          <a:xfrm>
            <a:off x="25696709" y="3823416"/>
            <a:ext cx="3804216" cy="1947373"/>
          </a:xfrm>
          <a:prstGeom prst="rect">
            <a:avLst/>
          </a:prstGeom>
        </p:spPr>
      </p:pic>
      <p:pic>
        <p:nvPicPr>
          <p:cNvPr id="89" name="Picture 88" descr="Logo&#10;&#10;Description automatically generated">
            <a:extLst>
              <a:ext uri="{FF2B5EF4-FFF2-40B4-BE49-F238E27FC236}">
                <a16:creationId xmlns:a16="http://schemas.microsoft.com/office/drawing/2014/main" id="{5A6D9A99-635A-94A4-F98E-72C330298E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649" y="707510"/>
            <a:ext cx="3194198" cy="24851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B26E5D-9027-6270-80CF-4BC5E7B1CD10}"/>
              </a:ext>
            </a:extLst>
          </p:cNvPr>
          <p:cNvSpPr txBox="1"/>
          <p:nvPr/>
        </p:nvSpPr>
        <p:spPr>
          <a:xfrm>
            <a:off x="-32098" y="6930368"/>
            <a:ext cx="14558020" cy="3213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8888" lvl="2" indent="-457200">
              <a:spcBef>
                <a:spcPts val="115"/>
              </a:spcBef>
              <a:spcAft>
                <a:spcPts val="115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The AUDIT-C</a:t>
            </a:r>
            <a:r>
              <a:rPr lang="en-AU" sz="3200" b="1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is a widely used three item screening instrument for heavy drinking and/or active dependence (1), comprising the AUDIT consumption questions. Widely used AUDIT-C cut-off scores: three for females and four for males (2). </a:t>
            </a:r>
          </a:p>
          <a:p>
            <a:pPr marL="1258888" lvl="2" indent="-457200">
              <a:spcBef>
                <a:spcPts val="1200"/>
              </a:spcBef>
              <a:spcAft>
                <a:spcPts val="115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Risk varies by sex and age. Several studies have recommended AUDIT-C cut-</a:t>
            </a:r>
            <a:r>
              <a:rPr lang="en-AU" sz="3200" dirty="0">
                <a:latin typeface="Arial" panose="020B0604020202020204" pitchFamily="34" charset="0"/>
                <a:ea typeface="DengXian" panose="02010600030101010101" pitchFamily="2" charset="-122"/>
              </a:rPr>
              <a:t>offs be dependent upon screening context (3-6). </a:t>
            </a:r>
            <a:endParaRPr lang="en-A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98C95B1-432E-0722-1FDE-C7531C04933B}"/>
              </a:ext>
            </a:extLst>
          </p:cNvPr>
          <p:cNvSpPr/>
          <p:nvPr/>
        </p:nvSpPr>
        <p:spPr>
          <a:xfrm rot="5400000">
            <a:off x="15158906" y="-9064869"/>
            <a:ext cx="100420" cy="29928321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86D549E-4163-7E4C-8C75-15049850B48F}"/>
              </a:ext>
            </a:extLst>
          </p:cNvPr>
          <p:cNvSpPr/>
          <p:nvPr/>
        </p:nvSpPr>
        <p:spPr>
          <a:xfrm rot="5400000" flipH="1">
            <a:off x="14865587" y="-4246195"/>
            <a:ext cx="77839" cy="29891718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1E2FC22-0C8D-C880-CC6D-CB6186207D14}"/>
              </a:ext>
            </a:extLst>
          </p:cNvPr>
          <p:cNvSpPr/>
          <p:nvPr/>
        </p:nvSpPr>
        <p:spPr>
          <a:xfrm>
            <a:off x="29749054" y="0"/>
            <a:ext cx="518220" cy="42794089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6" name="Picture 5" descr="Australia Government Department of Health">
            <a:extLst>
              <a:ext uri="{FF2B5EF4-FFF2-40B4-BE49-F238E27FC236}">
                <a16:creationId xmlns:a16="http://schemas.microsoft.com/office/drawing/2014/main" id="{64B9B5FB-A870-4A04-9BBA-FD59B06A1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2577" y="994874"/>
            <a:ext cx="4171553" cy="129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A4FE30EA-722D-7CC8-2019-94FA718A7FB3}"/>
              </a:ext>
            </a:extLst>
          </p:cNvPr>
          <p:cNvSpPr txBox="1"/>
          <p:nvPr/>
        </p:nvSpPr>
        <p:spPr>
          <a:xfrm>
            <a:off x="14619697" y="42035562"/>
            <a:ext cx="160404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i="0" dirty="0">
                <a:solidFill>
                  <a:srgbClr val="F5D21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acknowledge the traditional custodians, the Larrakia people, of the land on which the Darwin Convention Centre stands. </a:t>
            </a:r>
          </a:p>
          <a:p>
            <a:r>
              <a:rPr lang="en-AU" sz="2200" i="0" dirty="0">
                <a:solidFill>
                  <a:srgbClr val="F5D21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pay our respects to their Elders past and present and remain committed to working together to care for this land.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FF1CFB5-D3C8-BBF0-0C64-E2BC940792AE}"/>
              </a:ext>
            </a:extLst>
          </p:cNvPr>
          <p:cNvSpPr txBox="1"/>
          <p:nvPr/>
        </p:nvSpPr>
        <p:spPr>
          <a:xfrm>
            <a:off x="20494294" y="41476938"/>
            <a:ext cx="8151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AU" sz="2400" b="1" cap="all" dirty="0">
                <a:solidFill>
                  <a:srgbClr val="F5D219"/>
                </a:solidFill>
                <a:effectLst/>
                <a:latin typeface="plutobold"/>
              </a:rPr>
              <a:t>LARRAKIA </a:t>
            </a:r>
            <a:r>
              <a:rPr lang="en-AU" sz="3600" b="1" cap="all" dirty="0">
                <a:solidFill>
                  <a:srgbClr val="F5D219"/>
                </a:solidFill>
                <a:effectLst/>
                <a:latin typeface="Vladimir Script" panose="03050402040407070305" pitchFamily="66" charset="0"/>
              </a:rPr>
              <a:t>Country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DC80A92-911F-9196-1864-729E7EA02667}"/>
              </a:ext>
            </a:extLst>
          </p:cNvPr>
          <p:cNvSpPr/>
          <p:nvPr/>
        </p:nvSpPr>
        <p:spPr>
          <a:xfrm rot="10800000">
            <a:off x="11122696" y="10704098"/>
            <a:ext cx="45719" cy="8615225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6A94A-7D76-963B-60B0-B3AB8AA15A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557" y="4203296"/>
            <a:ext cx="3694496" cy="1079086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BCDD78A9-F4A0-7F74-BA00-13FAA409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67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AUDIT-C</a:t>
            </a:r>
            <a:r>
              <a:rPr kumimoji="0" lang="en-AU" altLang="zh-CN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is a widely used three item screening instrument for heavy drinking and/or active dependence,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[1]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which comprises the first three questions of the AUDIT. Widely used cut-off scores to indicate risk are three for females and four for males.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[2]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Alcohol-related risk varies by sex and age. Several studies have suggested that depending upon the population being screened different AUDIT-C cut-offs may be warranted.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[3-6]</a:t>
            </a:r>
            <a:r>
              <a:rPr kumimoji="0" lang="en-AU" altLang="zh-CN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AU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1048AED-C271-4652-3826-10B83D362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267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AUDIT-C</a:t>
            </a:r>
            <a:r>
              <a:rPr kumimoji="0" lang="en-AU" altLang="zh-CN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is a widely used three item screening instrument for heavy drinking and/or active dependence,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[1]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which comprises the first three questions of the AUDIT. Widely used cut-off scores to indicate risk are three for females and four for males.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[2]</a:t>
            </a: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Alcohol-related risk varies by sex and age. Several studies have suggested that depending upon the population being screened different AUDIT-C cut-offs may be warranted. </a:t>
            </a:r>
            <a:r>
              <a:rPr kumimoji="0" lang="en-AU" altLang="zh-CN" sz="12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[3-6]</a:t>
            </a:r>
            <a:r>
              <a:rPr kumimoji="0" lang="en-AU" altLang="zh-CN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AU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38CCA-1171-79E4-FE86-FD01E5A39EEF}"/>
              </a:ext>
            </a:extLst>
          </p:cNvPr>
          <p:cNvSpPr/>
          <p:nvPr/>
        </p:nvSpPr>
        <p:spPr>
          <a:xfrm rot="10800000">
            <a:off x="15131547" y="5995774"/>
            <a:ext cx="45719" cy="4766510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4D34D5-E61D-D107-855D-A06B2897A04A}"/>
              </a:ext>
            </a:extLst>
          </p:cNvPr>
          <p:cNvSpPr txBox="1"/>
          <p:nvPr/>
        </p:nvSpPr>
        <p:spPr>
          <a:xfrm>
            <a:off x="15452969" y="6982917"/>
            <a:ext cx="14079839" cy="3436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Systematic review of recommended optimal AUDIT-C cut-offs for males and females, and associated sensitivity (Se), specificity (</a:t>
            </a:r>
            <a:r>
              <a:rPr lang="en-AU" sz="32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Sp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), Positive Predictive Value (PPV) and Negative Predictive Value (NPV). </a:t>
            </a:r>
            <a:endParaRPr lang="en-AU" sz="3200" dirty="0">
              <a:effectLst/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PubMed, Web of Science and Scopus databases were searched with the following terms AUDITC OR AUDIT-C OR Alcohol Use Disorders Identification Test – Consumption AND human AND English (Figure 1).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10693B9-9F3E-5AF7-A9BD-23A8490671B2}"/>
              </a:ext>
            </a:extLst>
          </p:cNvPr>
          <p:cNvSpPr txBox="1"/>
          <p:nvPr/>
        </p:nvSpPr>
        <p:spPr>
          <a:xfrm>
            <a:off x="1070271" y="32985476"/>
            <a:ext cx="28492071" cy="1547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Notes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Key: Ss: sample size,  ED emergency department presentations, Rx: Treatment, 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na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: not applicable, NR: not reported, Se: sensitivity,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Sp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: specificity, PPV: Positive Predictive Value; NPV: Negative Predictive Value,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A: alcohol-related problem &amp; any binge drinking,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B: 140g ethanol per week on average in past month,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C: ≥10 units per week, D: 36g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ethanol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 one session &amp; 98g ethanol per week, E: 17 units a week, F: ≥7 units a week or 4 heavy episodes past month, G: AUDIT ≥11, H: DSM-5, I: DSM-IV, J: AUDIT ≥6, K: AUDIT ≥7, L: AUDIT ≥8, M: Mean ≥12g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ethanol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daily in last 12 months, N: ≥60g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ethanol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per drinking occasion, O: ≥4 in a day or ≥7 per week, P: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35 units per week,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Q: 56g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ethanol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 one session &amp; 196g ethanol a week, R: ≥14 a week or 4 heavy episodes past month, S: 70g ethanol,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T: 280g ethanol per week,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U: Mean ≥24g ethanol daily in last 12 months, </a:t>
            </a:r>
            <a:r>
              <a:rPr lang="en-US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V: 50 units of alcohol per week</a:t>
            </a:r>
            <a:endParaRPr lang="en-AU" sz="2100" dirty="0">
              <a:effectLst/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99EAC625-9EE3-60E5-51CF-CB8C85FDA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67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483FA37-01F5-EFEB-C72B-98259F166F7D}"/>
              </a:ext>
            </a:extLst>
          </p:cNvPr>
          <p:cNvSpPr txBox="1"/>
          <p:nvPr/>
        </p:nvSpPr>
        <p:spPr>
          <a:xfrm>
            <a:off x="1448157" y="18663291"/>
            <a:ext cx="85439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Figure 1: Flow diagram of included studies</a:t>
            </a:r>
            <a:endParaRPr lang="en-AU" sz="3200" b="1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991BAE1-178E-48B9-E85B-C52A93208BE6}"/>
              </a:ext>
            </a:extLst>
          </p:cNvPr>
          <p:cNvSpPr txBox="1"/>
          <p:nvPr/>
        </p:nvSpPr>
        <p:spPr>
          <a:xfrm>
            <a:off x="7752007" y="19556304"/>
            <a:ext cx="15401924" cy="580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32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Table 1: Recommended optimal AUDITC cut-offs for males and females</a:t>
            </a:r>
            <a:endParaRPr lang="en-AU" sz="3200" dirty="0">
              <a:effectLst/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2F61ED6-33B9-2B47-847E-0B9F034CEDD0}"/>
              </a:ext>
            </a:extLst>
          </p:cNvPr>
          <p:cNvSpPr txBox="1"/>
          <p:nvPr/>
        </p:nvSpPr>
        <p:spPr>
          <a:xfrm>
            <a:off x="10497298" y="11781300"/>
            <a:ext cx="19752734" cy="740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AU" sz="4000" b="1" u="sng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Optimal cut-off scores </a:t>
            </a:r>
            <a:r>
              <a:rPr lang="en-AU" sz="4000" u="sng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(N=20 studies, Table 1)</a:t>
            </a:r>
            <a:endParaRPr lang="en-AU" sz="4000" u="sng" dirty="0">
              <a:effectLst/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46F03CE-DF34-5355-E4A2-573B03AA3F47}"/>
              </a:ext>
            </a:extLst>
          </p:cNvPr>
          <p:cNvSpPr txBox="1"/>
          <p:nvPr/>
        </p:nvSpPr>
        <p:spPr>
          <a:xfrm>
            <a:off x="11469008" y="12742027"/>
            <a:ext cx="8630892" cy="6566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4000" b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Males </a:t>
            </a:r>
            <a:r>
              <a:rPr lang="en-AU" sz="40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(n=18 studies)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Mean (M) cut-off score recommended: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≤5.5</a:t>
            </a:r>
            <a:r>
              <a:rPr lang="en-AU" sz="3200" dirty="0">
                <a:solidFill>
                  <a:srgbClr val="000000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(</a:t>
            </a: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Median: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≤5, </a:t>
            </a: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Mode: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≤5</a:t>
            </a:r>
            <a:r>
              <a:rPr lang="en-AU" sz="3200" dirty="0">
                <a:solidFill>
                  <a:srgbClr val="000000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Range: ≤2 - ≤9)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Eight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studies reported cut-off score of ≤5, with mean: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Se: 80.9% (range: 69% - 91%) 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32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Sp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: 78.4% (range: 73% - 85%) 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PPV: 51.9% (range: 29% - 65%) 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NPV: 92.3% (range: 82% - 97%)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3200" dirty="0">
              <a:effectLst/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030B193-47B2-8F3A-5A34-8355F5AAA9B4}"/>
              </a:ext>
            </a:extLst>
          </p:cNvPr>
          <p:cNvSpPr txBox="1"/>
          <p:nvPr/>
        </p:nvSpPr>
        <p:spPr>
          <a:xfrm>
            <a:off x="20567001" y="12736059"/>
            <a:ext cx="8808629" cy="6000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40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Females </a:t>
            </a:r>
            <a:r>
              <a:rPr lang="en-AU" sz="40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(n=18 studies)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Mean (M) cut-off score recommended: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≤</a:t>
            </a: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4.44</a:t>
            </a:r>
            <a:r>
              <a:rPr lang="en-AU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1" indent="0">
              <a:lnSpc>
                <a:spcPct val="115000"/>
              </a:lnSpc>
              <a:spcAft>
                <a:spcPts val="800"/>
              </a:spcAft>
            </a:pP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(Median: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≤</a:t>
            </a: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4, Mode: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≤</a:t>
            </a:r>
            <a:r>
              <a:rPr lang="en-A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4,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Range: ≤2 - ≤8)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Seven studies reported cut-off score of ≤4, with mean: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Se: 88.7% (range: 70% - 100%) 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Sp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: 84.1% (range: 68% - 95%)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PPV: 48.7% (range: 20% - 90%) </a:t>
            </a:r>
          </a:p>
          <a:p>
            <a:pPr marL="857250" lvl="1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NPV: 88.3% (range: 52% - 100%)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DA53834-AFB4-1561-7811-A28FDBD1C12E}"/>
              </a:ext>
            </a:extLst>
          </p:cNvPr>
          <p:cNvSpPr txBox="1"/>
          <p:nvPr/>
        </p:nvSpPr>
        <p:spPr>
          <a:xfrm>
            <a:off x="5746767" y="35494422"/>
            <a:ext cx="67264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68A75E9-55F0-C3DB-D9EC-CC5ECB626A5F}"/>
              </a:ext>
            </a:extLst>
          </p:cNvPr>
          <p:cNvSpPr txBox="1"/>
          <p:nvPr/>
        </p:nvSpPr>
        <p:spPr>
          <a:xfrm>
            <a:off x="688363" y="35940698"/>
            <a:ext cx="29122710" cy="2217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Recommended optimal scores for males and females </a:t>
            </a:r>
            <a:r>
              <a:rPr lang="en-AU" sz="3200" dirty="0">
                <a:latin typeface="Arial" panose="020B0604020202020204" pitchFamily="34" charset="0"/>
                <a:ea typeface="DengXian" panose="02010600030101010101" pitchFamily="2" charset="-122"/>
              </a:rPr>
              <a:t>were found to be higher than those commonly used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 (2). However, the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broad range of cut-off scores found for males and females emphasise the importance of sex and population context when determining appropriate AUDIT-C cut-off points in clinical and research settings.  </a:t>
            </a:r>
            <a:r>
              <a:rPr lang="en-AU" sz="3200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No included studies were conducted in Australia. Future directions should consider improving understanding of the useability and utility of the AUDIT-C amongst Aboriginal </a:t>
            </a:r>
            <a:r>
              <a:rPr lang="en-AU" sz="32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and Torres Strait Islander peoples (7, 8), online help-seeking (9) and in guiding intervention selection (10).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4E0D199-7B57-D023-52A8-00B8F2DBE418}"/>
              </a:ext>
            </a:extLst>
          </p:cNvPr>
          <p:cNvSpPr txBox="1"/>
          <p:nvPr/>
        </p:nvSpPr>
        <p:spPr>
          <a:xfrm>
            <a:off x="680609" y="38463797"/>
            <a:ext cx="29088479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AU" sz="21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.Verhoog, S.,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Use of the Alcohol Use Disorders Identification Test - Consumption as an Indicator of Hazardous Alcohol Use among University Students.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EUROPEAN ADDICTION RESEARCH, 2020. 26(1):1-9.  </a:t>
            </a:r>
            <a:r>
              <a:rPr lang="en-AU" sz="2100" b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AU" sz="21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Bradley, K.A.,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AUDIT‐C as a brief screen for alcohol misuse in primary care.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Alcoholism: Clinical and Experimental Research, 2007. 31(7):1208-1217.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3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Babor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T.F. &amp; K.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Robaina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Alcohol Use Disorders Identification Test (AUDIT): A review of graded severity algorithms and national adaptations.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International Journal of Alcohol and Drug Research, 2016. 5(2):17-24.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Fischer, J.A.,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Alcohol Use Disorders Identification Test - Consumption (AUDIT-C): description, strengths and knowledge gaps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2021, NCETA, Flinders University: Adelaide.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5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 Higgins-Biddle, J.C. &amp; T.F.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Babor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 review of the Alcohol Use Disorders Identification Test (AUDIT), AUDIT-C, and USAUDIT for screening in the United States: past issues and future directions.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American Journal of Drug and Alcohol Abuse, 2018. 44(6): 578-586.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6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Nadkarni, A.,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Auditing the AUDIT: A systematic review of cut-off scores for the Alcohol Use Disorders Identification Test (AUDIT) in low-and middle-income countries.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Drug and Alcohol Dependence, 2019. 202:123-133.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7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Islam, M.,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Standardised alcohol screening in primary health care services targeting Aboriginal and Torres Strait Islander peoples in Australia.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Addiction Science and Clinical Practice, 2018. 13(1):1-11.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8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Lee, K.K.,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Short screening tools for risky drinking in Aboriginal and Torres Strait Islander Australians: modified AUDIT-C and a new approach.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Addiction Science and Clinical Practice, 2019.14(1):1-12.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9.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AU" sz="21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Khadjesari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Z.,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Validation of the AUDIT-C in adults seeking help with their drinking online.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Addiction Science and Clinical Practice, 2017. 12(1).  </a:t>
            </a:r>
            <a:r>
              <a:rPr lang="en-AU" sz="21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10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Wade, D., et al., </a:t>
            </a:r>
            <a:r>
              <a:rPr lang="en-AU" sz="21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Alcohol Use Disorders Identification Test‐Consumption (AUDIT‐C) in the Assessment of Alcohol Use Disorders Among Acute Injury Patients.</a:t>
            </a:r>
            <a:r>
              <a:rPr lang="en-AU" sz="2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Alcoholism: Clinical and Experimental Research, 2014. 38(1):294-299.</a:t>
            </a:r>
            <a:endParaRPr lang="en-AU" sz="2100" b="1" dirty="0">
              <a:solidFill>
                <a:srgbClr val="292B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9055ED-47C3-CBE2-7977-C7FB0F3995C7}"/>
              </a:ext>
            </a:extLst>
          </p:cNvPr>
          <p:cNvSpPr/>
          <p:nvPr/>
        </p:nvSpPr>
        <p:spPr>
          <a:xfrm rot="5400000">
            <a:off x="14934727" y="4521321"/>
            <a:ext cx="45719" cy="29641725"/>
          </a:xfrm>
          <a:prstGeom prst="rect">
            <a:avLst/>
          </a:prstGeom>
          <a:solidFill>
            <a:srgbClr val="292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E96AE-B1FB-345E-9215-032D10411706}"/>
              </a:ext>
            </a:extLst>
          </p:cNvPr>
          <p:cNvSpPr txBox="1"/>
          <p:nvPr/>
        </p:nvSpPr>
        <p:spPr>
          <a:xfrm>
            <a:off x="964854" y="35067482"/>
            <a:ext cx="288169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200" b="1" dirty="0">
                <a:solidFill>
                  <a:srgbClr val="292B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DC4BBA3-96A0-79A9-0897-FEBC7F80A0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505" y="34879466"/>
            <a:ext cx="29732769" cy="13412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60C2C52-9E18-E883-557D-E816D72F86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584" y="38337979"/>
            <a:ext cx="29732769" cy="13412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CA4A545-C74E-BCFA-61D4-62A43279985B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3909" b="6366"/>
          <a:stretch/>
        </p:blipFill>
        <p:spPr>
          <a:xfrm>
            <a:off x="1347741" y="20423666"/>
            <a:ext cx="27754217" cy="12317014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6496479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17202</TotalTime>
  <Words>1420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Helvetica</vt:lpstr>
      <vt:lpstr>plutobold</vt:lpstr>
      <vt:lpstr>Times New Roman</vt:lpstr>
      <vt:lpstr>Vladimir Script</vt:lpstr>
      <vt:lpstr>Default Design</vt:lpstr>
      <vt:lpstr>Which AUDIT-C cut-off?  Preliminary results from a systematic review of AUDIT-C thresholds for males and females</vt:lpstr>
    </vt:vector>
  </TitlesOfParts>
  <Manager/>
  <Company/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Jane Fischer</cp:lastModifiedBy>
  <cp:revision>832</cp:revision>
  <cp:lastPrinted>2022-09-14T05:29:46Z</cp:lastPrinted>
  <dcterms:created xsi:type="dcterms:W3CDTF">2012-06-12T14:08:55Z</dcterms:created>
  <dcterms:modified xsi:type="dcterms:W3CDTF">2023-01-23T23:57:00Z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